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09" r:id="rId3"/>
    <p:sldId id="276" r:id="rId4"/>
    <p:sldId id="279" r:id="rId5"/>
    <p:sldId id="310" r:id="rId6"/>
    <p:sldId id="278" r:id="rId7"/>
    <p:sldId id="277" r:id="rId8"/>
    <p:sldId id="313" r:id="rId9"/>
    <p:sldId id="259" r:id="rId10"/>
    <p:sldId id="260" r:id="rId11"/>
    <p:sldId id="262" r:id="rId12"/>
    <p:sldId id="312" r:id="rId13"/>
    <p:sldId id="264" r:id="rId14"/>
    <p:sldId id="265" r:id="rId15"/>
    <p:sldId id="266" r:id="rId16"/>
    <p:sldId id="306" r:id="rId17"/>
    <p:sldId id="257" r:id="rId18"/>
    <p:sldId id="305" r:id="rId19"/>
    <p:sldId id="267" r:id="rId20"/>
    <p:sldId id="268" r:id="rId21"/>
    <p:sldId id="281" r:id="rId22"/>
    <p:sldId id="302" r:id="rId23"/>
    <p:sldId id="292" r:id="rId24"/>
    <p:sldId id="314" r:id="rId25"/>
    <p:sldId id="297" r:id="rId26"/>
    <p:sldId id="298" r:id="rId27"/>
    <p:sldId id="283" r:id="rId28"/>
    <p:sldId id="289" r:id="rId29"/>
    <p:sldId id="269" r:id="rId30"/>
    <p:sldId id="286" r:id="rId31"/>
    <p:sldId id="270" r:id="rId32"/>
    <p:sldId id="271" r:id="rId33"/>
    <p:sldId id="311" r:id="rId34"/>
    <p:sldId id="272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ABF3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27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92EA452-50AC-46A1-A3E6-48BAB53E516B}"/>
              </a:ext>
            </a:extLst>
          </p:cNvPr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DED1ACF9-E7EC-4AEA-A54D-FD7685E905CD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0">
            <a:extLst>
              <a:ext uri="{FF2B5EF4-FFF2-40B4-BE49-F238E27FC236}">
                <a16:creationId xmlns:a16="http://schemas.microsoft.com/office/drawing/2014/main" id="{BB7477B2-0A80-47FE-87E0-7D38859457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7" name="Footer Placeholder 17">
            <a:extLst>
              <a:ext uri="{FF2B5EF4-FFF2-40B4-BE49-F238E27FC236}">
                <a16:creationId xmlns:a16="http://schemas.microsoft.com/office/drawing/2014/main" id="{0D859D59-EC14-43E4-AB77-CE1C0E0DD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Slide Number Placeholder 28">
            <a:extLst>
              <a:ext uri="{FF2B5EF4-FFF2-40B4-BE49-F238E27FC236}">
                <a16:creationId xmlns:a16="http://schemas.microsoft.com/office/drawing/2014/main" id="{A26F48AA-D586-4EA2-947F-C45BFEF56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B272907-D986-4173-8E5B-D4A67136E631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79860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6">
            <a:extLst>
              <a:ext uri="{FF2B5EF4-FFF2-40B4-BE49-F238E27FC236}">
                <a16:creationId xmlns:a16="http://schemas.microsoft.com/office/drawing/2014/main" id="{9B8BD146-430A-4045-85A0-944F54E59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E2710C71-ABAF-4167-AA31-7C715DCB7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>
            <a:extLst>
              <a:ext uri="{FF2B5EF4-FFF2-40B4-BE49-F238E27FC236}">
                <a16:creationId xmlns:a16="http://schemas.microsoft.com/office/drawing/2014/main" id="{69038D52-740B-4DE7-AE09-F2DD3DB83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FB1CA2-1D72-4433-9212-8B9B4746FE78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1321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3B928-150E-4B5B-81BA-6483B63501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19894-37C5-46B7-9029-0AAEDA592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CD8CB-C3BE-43AF-B47B-125D0535C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AFB5FDA9-AD5C-4C39-B81B-94A855FD403B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3354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30C5BCD-F930-4234-B981-D80D06C60C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3C47790-6144-4601-BF1B-F5F80B20AA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65EFEBA-64D4-47FD-A726-3B961E0969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05A55-429F-4816-B3B0-B02C1BDC62E6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7669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6">
            <a:extLst>
              <a:ext uri="{FF2B5EF4-FFF2-40B4-BE49-F238E27FC236}">
                <a16:creationId xmlns:a16="http://schemas.microsoft.com/office/drawing/2014/main" id="{87C4B5E7-ADE5-4754-8F33-3DB651FF1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BB33A283-5084-431F-AF2F-8EC08C6DC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>
            <a:extLst>
              <a:ext uri="{FF2B5EF4-FFF2-40B4-BE49-F238E27FC236}">
                <a16:creationId xmlns:a16="http://schemas.microsoft.com/office/drawing/2014/main" id="{136E43DF-CE56-4B02-BE4C-16BC0F8A0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D7159-A721-4B9A-92BB-1A7BA5AD8087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037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6BA13-D9D7-4DEB-982E-791928A1DC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8BA9A-7C5E-407F-8E25-FC98BBC97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3B5CA-B8C0-49E8-AF0A-3CF6B79B6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FC6CEDC0-C5C0-4551-A235-99FD8EF513F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56773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6">
            <a:extLst>
              <a:ext uri="{FF2B5EF4-FFF2-40B4-BE49-F238E27FC236}">
                <a16:creationId xmlns:a16="http://schemas.microsoft.com/office/drawing/2014/main" id="{BAF2AD03-514F-47A4-A0A6-4F8599B23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C5F371EB-1306-4CC5-939D-987D2EB36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>
            <a:extLst>
              <a:ext uri="{FF2B5EF4-FFF2-40B4-BE49-F238E27FC236}">
                <a16:creationId xmlns:a16="http://schemas.microsoft.com/office/drawing/2014/main" id="{9CCEFB86-BE93-4B37-9C41-0529D4BCD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3F3C0-B41E-4AEB-95A9-046D076A191A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659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6">
            <a:extLst>
              <a:ext uri="{FF2B5EF4-FFF2-40B4-BE49-F238E27FC236}">
                <a16:creationId xmlns:a16="http://schemas.microsoft.com/office/drawing/2014/main" id="{5670BD2D-28AE-4647-B5C8-B3A82920B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EA7D42EA-388D-4A77-B2EB-31C9F4928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>
            <a:extLst>
              <a:ext uri="{FF2B5EF4-FFF2-40B4-BE49-F238E27FC236}">
                <a16:creationId xmlns:a16="http://schemas.microsoft.com/office/drawing/2014/main" id="{279535D8-9F58-4C3E-AB94-DD148FB97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E3A9E-29E1-4F5C-B30D-2E37D9BE6CFA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1686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6">
            <a:extLst>
              <a:ext uri="{FF2B5EF4-FFF2-40B4-BE49-F238E27FC236}">
                <a16:creationId xmlns:a16="http://schemas.microsoft.com/office/drawing/2014/main" id="{C96E3539-B333-45A6-9258-9EFDB971A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44FE34-EE28-4121-B5B2-C9A1FEC16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5">
            <a:extLst>
              <a:ext uri="{FF2B5EF4-FFF2-40B4-BE49-F238E27FC236}">
                <a16:creationId xmlns:a16="http://schemas.microsoft.com/office/drawing/2014/main" id="{66429CDA-8138-41D5-BC90-C3977D71A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C1E0C7-8C13-4AD1-959C-6582FC93CEC8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8863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>
            <a:extLst>
              <a:ext uri="{FF2B5EF4-FFF2-40B4-BE49-F238E27FC236}">
                <a16:creationId xmlns:a16="http://schemas.microsoft.com/office/drawing/2014/main" id="{BD78DB47-3187-43FA-B10A-36FD54764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4B6B6832-4756-4548-8D36-68B69B9E7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5">
            <a:extLst>
              <a:ext uri="{FF2B5EF4-FFF2-40B4-BE49-F238E27FC236}">
                <a16:creationId xmlns:a16="http://schemas.microsoft.com/office/drawing/2014/main" id="{3B276C16-A587-4EDE-92BE-8CAAEFC22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CB939-5DC5-4768-A353-DCC25E9624A1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324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6">
            <a:extLst>
              <a:ext uri="{FF2B5EF4-FFF2-40B4-BE49-F238E27FC236}">
                <a16:creationId xmlns:a16="http://schemas.microsoft.com/office/drawing/2014/main" id="{F20B4C88-0B89-47C2-BC47-AA091CCB2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DD9A316B-FBBE-463C-90AB-8AAB6B270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>
            <a:extLst>
              <a:ext uri="{FF2B5EF4-FFF2-40B4-BE49-F238E27FC236}">
                <a16:creationId xmlns:a16="http://schemas.microsoft.com/office/drawing/2014/main" id="{8FE9CA28-2C9B-43A0-BB4F-9CA40D85F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3A664-5A8C-4CB1-8C41-89B9D25DA39D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2408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D2984AC-C0D2-4DFD-96FF-DA6D5E6068BD}"/>
              </a:ext>
            </a:extLst>
          </p:cNvPr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A84113-F8E0-4E1F-9299-DD65C6773045}"/>
              </a:ext>
            </a:extLst>
          </p:cNvPr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963A4C47-C8BE-49F9-91BD-E99990035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83B64E7D-A32A-4B8C-BA85-ED2FC106F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CD5F3EFC-D6F1-4296-8FD2-688E06E7C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28268-3AFD-4FF7-9F30-6D215A0C335B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51616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C83F9C4-9EF6-400A-82DE-38F7C3A59852}"/>
              </a:ext>
            </a:extLst>
          </p:cNvPr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itle Placeholder 2">
            <a:extLst>
              <a:ext uri="{FF2B5EF4-FFF2-40B4-BE49-F238E27FC236}">
                <a16:creationId xmlns:a16="http://schemas.microsoft.com/office/drawing/2014/main" id="{C23F7F04-178C-4568-B4C5-28A87E22E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0" name="Text Placeholder 30">
            <a:extLst>
              <a:ext uri="{FF2B5EF4-FFF2-40B4-BE49-F238E27FC236}">
                <a16:creationId xmlns:a16="http://schemas.microsoft.com/office/drawing/2014/main" id="{521B5BB8-CFC4-4D6E-8D31-BF88ABCF64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7" name="Date Placeholder 26">
            <a:extLst>
              <a:ext uri="{FF2B5EF4-FFF2-40B4-BE49-F238E27FC236}">
                <a16:creationId xmlns:a16="http://schemas.microsoft.com/office/drawing/2014/main" id="{43A1F090-AB01-4B70-B12F-687D36AE97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8E8E8C-C004-4762-9BC0-51B771817D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B01DD341-B867-4741-9EF0-F9CEC2728E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17B25FDC-4B4E-432D-8C59-74BD373B6AFD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0" r:id="rId2"/>
    <p:sldLayoutId id="2147483698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9" r:id="rId9"/>
    <p:sldLayoutId id="2147483696" r:id="rId10"/>
    <p:sldLayoutId id="2147483700" r:id="rId11"/>
    <p:sldLayoutId id="214748370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anose="05020102010507070707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anose="05000000000000000000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pa.gov/teachers/water.htm" TargetMode="External"/><Relationship Id="rId3" Type="http://schemas.openxmlformats.org/officeDocument/2006/relationships/hyperlink" Target="http://www.epa.gov/teachers/conservation.htm" TargetMode="External"/><Relationship Id="rId7" Type="http://schemas.openxmlformats.org/officeDocument/2006/relationships/hyperlink" Target="http://www.epa.gov/teachers/waste.htm" TargetMode="External"/><Relationship Id="rId2" Type="http://schemas.openxmlformats.org/officeDocument/2006/relationships/hyperlink" Target="http://www.epa.gov/teachers/air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pa.gov/teachers/neighborhood.htm" TargetMode="External"/><Relationship Id="rId5" Type="http://schemas.openxmlformats.org/officeDocument/2006/relationships/hyperlink" Target="http://www.epa.gov/teachers/health.htm" TargetMode="External"/><Relationship Id="rId4" Type="http://schemas.openxmlformats.org/officeDocument/2006/relationships/hyperlink" Target="http://www.epa.gov/teachers/ecosystems.htm" TargetMode="External"/><Relationship Id="rId9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http://www.epa.gov/OWOW/NPS/kids/wrongpic.gif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B5512BE-5B29-4A50-A6A0-ED8437F9BB2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609600"/>
            <a:ext cx="7772400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/>
              <a:t>IMPORTANCE OF ENVIRONMENTAL  EDUCATION </a:t>
            </a:r>
            <a:br>
              <a:rPr lang="en-US" sz="2800"/>
            </a:br>
            <a:r>
              <a:rPr lang="en-US" sz="2800"/>
              <a:t>FOR </a:t>
            </a:r>
            <a:br>
              <a:rPr lang="en-US" sz="2800"/>
            </a:br>
            <a:r>
              <a:rPr lang="en-US" sz="2800"/>
              <a:t>SUSTAINABLE DEVELOPMENT</a:t>
            </a:r>
            <a:br>
              <a:rPr lang="en-US" sz="4000"/>
            </a:br>
            <a:endParaRPr lang="en-US" sz="400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8BD1728-F13B-424A-B133-38867515E43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" y="2667000"/>
            <a:ext cx="8229600" cy="3429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altLang="en-US" sz="2000" b="1"/>
          </a:p>
          <a:p>
            <a:pPr>
              <a:lnSpc>
                <a:spcPct val="90000"/>
              </a:lnSpc>
            </a:pPr>
            <a:r>
              <a:rPr lang="en-US" altLang="en-US" sz="2000" b="1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000" b="1"/>
              <a:t>PROF. GOUTAM PATRA (WBES)</a:t>
            </a:r>
          </a:p>
          <a:p>
            <a:pPr>
              <a:lnSpc>
                <a:spcPct val="90000"/>
              </a:lnSpc>
            </a:pPr>
            <a:r>
              <a:rPr lang="en-US" altLang="en-US" sz="2000" b="1"/>
              <a:t>GOVT. COLLEGE OF EDUCATION, BANIPUR</a:t>
            </a:r>
          </a:p>
        </p:txBody>
      </p:sp>
      <p:pic>
        <p:nvPicPr>
          <p:cNvPr id="2052" name="Picture 4" descr="earth">
            <a:extLst>
              <a:ext uri="{FF2B5EF4-FFF2-40B4-BE49-F238E27FC236}">
                <a16:creationId xmlns:a16="http://schemas.microsoft.com/office/drawing/2014/main" id="{6E9CFCB6-C76C-4C6B-A7C4-EAE281E8B1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F7A1390-DF97-40D9-B59B-8F3363A73B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/>
              <a:t>Sustainable development and environmental  sustainability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DBC0560-2E36-44C0-BD6E-6D4D720082C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/>
              <a:t>   Definition for sustainable development :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240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/>
              <a:t>            “ Development that meets the needs of the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/>
              <a:t>    present without compromising the ability of future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/>
              <a:t>    generation to meet their own needs”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240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/>
              <a:t>The resource base is  not inexhaustible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sz="240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/>
              <a:t> sustainable development is economic development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240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/>
              <a:t> Without environmental sustainability it is impossible to achieve sustainable development.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2400"/>
          </a:p>
        </p:txBody>
      </p:sp>
      <p:pic>
        <p:nvPicPr>
          <p:cNvPr id="6148" name="Picture 4" descr="earth">
            <a:extLst>
              <a:ext uri="{FF2B5EF4-FFF2-40B4-BE49-F238E27FC236}">
                <a16:creationId xmlns:a16="http://schemas.microsoft.com/office/drawing/2014/main" id="{4C93AE43-B89B-45E5-BFAF-8BB883BC4C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19B44B8-7309-471A-B483-D923431C38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/>
              <a:t>Unique definition for sustainable development: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51DA630-A283-4405-ABF1-884F476E01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   </a:t>
            </a:r>
            <a:r>
              <a:rPr lang="en-US" altLang="en-US" sz="2800"/>
              <a:t>An indicator is needed </a:t>
            </a:r>
          </a:p>
          <a:p>
            <a:pPr>
              <a:buFontTx/>
              <a:buNone/>
            </a:pPr>
            <a:endParaRPr lang="en-US" altLang="en-US" sz="2800"/>
          </a:p>
          <a:p>
            <a:pPr>
              <a:buClr>
                <a:schemeClr val="tx1"/>
              </a:buClr>
            </a:pPr>
            <a:r>
              <a:rPr lang="en-US" altLang="en-US" sz="2800"/>
              <a:t>for comparing the relative progress made by  different  countries towards sustainable development at a given time   or</a:t>
            </a:r>
          </a:p>
          <a:p>
            <a:pPr>
              <a:buClr>
                <a:schemeClr val="tx1"/>
              </a:buClr>
            </a:pPr>
            <a:endParaRPr lang="en-US" altLang="en-US" sz="2800"/>
          </a:p>
          <a:p>
            <a:r>
              <a:rPr lang="en-US" altLang="en-US" sz="2800"/>
              <a:t>for measuring progress made by a given country or region over time. </a:t>
            </a:r>
          </a:p>
        </p:txBody>
      </p:sp>
      <p:pic>
        <p:nvPicPr>
          <p:cNvPr id="8196" name="Picture 4" descr="earth">
            <a:extLst>
              <a:ext uri="{FF2B5EF4-FFF2-40B4-BE49-F238E27FC236}">
                <a16:creationId xmlns:a16="http://schemas.microsoft.com/office/drawing/2014/main" id="{1776B8B5-966F-414D-ABC4-6B21F145C9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F2E44C0-3659-40EB-B2EB-9734908CE26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6858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operational definition must be based on the reduction in consumption of goods and services by the affluent within and between nations.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The production and consumption must be curbed to achieve even a modest degree of sustainable development and determined efforts must be made to reduce consumption through formal education </a:t>
            </a:r>
          </a:p>
        </p:txBody>
      </p:sp>
      <p:pic>
        <p:nvPicPr>
          <p:cNvPr id="89091" name="Picture 3" descr="earth">
            <a:extLst>
              <a:ext uri="{FF2B5EF4-FFF2-40B4-BE49-F238E27FC236}">
                <a16:creationId xmlns:a16="http://schemas.microsoft.com/office/drawing/2014/main" id="{8E88681C-5073-48B0-BBD4-A58E05FBB8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1CFC9C6-3639-4C04-B9CC-6E80347811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/>
              <a:t>Science, technology  and environmental sustainability</a:t>
            </a:r>
            <a:r>
              <a:rPr lang="en-US" sz="2400"/>
              <a:t>	</a:t>
            </a:r>
            <a:endParaRPr lang="en-US" sz="2400" i="1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3D2DF10-148E-4651-B532-D10BEE0282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b="1"/>
              <a:t>    </a:t>
            </a:r>
            <a:r>
              <a:rPr lang="en-US" altLang="en-US" sz="2400"/>
              <a:t>Role of  science and  technology  in delivering  environmental sustainability:</a:t>
            </a:r>
          </a:p>
          <a:p>
            <a:pPr>
              <a:lnSpc>
                <a:spcPct val="80000"/>
              </a:lnSpc>
            </a:pPr>
            <a:endParaRPr lang="en-US" altLang="en-US" sz="2400"/>
          </a:p>
          <a:p>
            <a:pPr>
              <a:lnSpc>
                <a:spcPct val="80000"/>
              </a:lnSpc>
            </a:pPr>
            <a:r>
              <a:rPr lang="en-US" altLang="en-US" sz="2400"/>
              <a:t>sustainable development and global environmental sustainability achieved not only with the application of science and  technology  alone. Example : USA</a:t>
            </a:r>
          </a:p>
          <a:p>
            <a:pPr>
              <a:lnSpc>
                <a:spcPct val="80000"/>
              </a:lnSpc>
            </a:pPr>
            <a:endParaRPr lang="en-US" altLang="en-US" sz="2400"/>
          </a:p>
          <a:p>
            <a:pPr>
              <a:lnSpc>
                <a:spcPct val="80000"/>
              </a:lnSpc>
            </a:pPr>
            <a:r>
              <a:rPr lang="en-US" altLang="en-US" sz="2400"/>
              <a:t>progress towards sustainable development is dependent upon a fundamental change in societies’ attitude to nature and the environment </a:t>
            </a:r>
          </a:p>
          <a:p>
            <a:pPr>
              <a:lnSpc>
                <a:spcPct val="80000"/>
              </a:lnSpc>
            </a:pPr>
            <a:endParaRPr lang="en-US" altLang="en-US" sz="2400"/>
          </a:p>
          <a:p>
            <a:pPr>
              <a:lnSpc>
                <a:spcPct val="80000"/>
              </a:lnSpc>
            </a:pPr>
            <a:r>
              <a:rPr lang="en-US" altLang="en-US" sz="2400"/>
              <a:t>to bring about this change of attitude is education in moral and ethical philosophy. In the young minds it is essential to reinforce the environment-respecting moral values. </a:t>
            </a:r>
          </a:p>
        </p:txBody>
      </p:sp>
      <p:pic>
        <p:nvPicPr>
          <p:cNvPr id="10244" name="Picture 4" descr="earth">
            <a:extLst>
              <a:ext uri="{FF2B5EF4-FFF2-40B4-BE49-F238E27FC236}">
                <a16:creationId xmlns:a16="http://schemas.microsoft.com/office/drawing/2014/main" id="{ACF678C6-F41F-49CB-B08E-E2FCDB02BA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D8F73ED4-81C2-4EDB-A7F5-C4B29D27D3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/>
              <a:t>Can science and  technology deliver sustainable development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2F3C120D-68BB-486C-9DF7-0CD511C297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altLang="en-US" sz="2800"/>
              <a:t>impacts of science and technology </a:t>
            </a:r>
          </a:p>
          <a:p>
            <a:endParaRPr lang="en-US" altLang="en-US" sz="2800"/>
          </a:p>
          <a:p>
            <a:r>
              <a:rPr lang="en-US" altLang="en-US" sz="2800"/>
              <a:t>turnout to be good or bad is determined by their environmental impacts. </a:t>
            </a:r>
          </a:p>
          <a:p>
            <a:endParaRPr lang="en-US" altLang="en-US" sz="2800"/>
          </a:p>
          <a:p>
            <a:r>
              <a:rPr lang="en-US" altLang="en-US" sz="2800"/>
              <a:t>economic development through industrialization</a:t>
            </a:r>
          </a:p>
          <a:p>
            <a:endParaRPr lang="en-US" altLang="en-US" sz="2800"/>
          </a:p>
          <a:p>
            <a:r>
              <a:rPr lang="en-US" altLang="en-US" sz="2800"/>
              <a:t>World Bank and International Monetary Fund </a:t>
            </a:r>
          </a:p>
        </p:txBody>
      </p:sp>
      <p:pic>
        <p:nvPicPr>
          <p:cNvPr id="11268" name="Picture 4" descr="earth">
            <a:extLst>
              <a:ext uri="{FF2B5EF4-FFF2-40B4-BE49-F238E27FC236}">
                <a16:creationId xmlns:a16="http://schemas.microsoft.com/office/drawing/2014/main" id="{255357EE-EBB3-4B83-AFD1-61C41C56C0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3AA7D286-91EE-4670-B63C-AD233AE4F3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/>
              <a:t>Benefits of Science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4281875B-8DA7-41E2-83C5-680483DEF80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altLang="en-US" sz="2800"/>
              <a:t>paying a high ‘price’ for it in terms of environmental degradation </a:t>
            </a:r>
          </a:p>
          <a:p>
            <a:endParaRPr lang="en-US" altLang="en-US" sz="2800"/>
          </a:p>
          <a:p>
            <a:pPr>
              <a:buFontTx/>
              <a:buNone/>
            </a:pPr>
            <a:endParaRPr lang="en-US" altLang="en-US" sz="1000"/>
          </a:p>
          <a:p>
            <a:r>
              <a:rPr lang="en-US" altLang="en-US" sz="2800"/>
              <a:t>this has serious implications for future generations.</a:t>
            </a:r>
          </a:p>
          <a:p>
            <a:endParaRPr lang="en-US" altLang="en-US" sz="600"/>
          </a:p>
          <a:p>
            <a:endParaRPr lang="en-US" altLang="en-US" sz="2800"/>
          </a:p>
          <a:p>
            <a:r>
              <a:rPr lang="en-US" altLang="en-US" sz="2800"/>
              <a:t>science and  technology can help the process of  sustainable development in a limited way but they cannot deliver them.</a:t>
            </a:r>
          </a:p>
        </p:txBody>
      </p:sp>
      <p:pic>
        <p:nvPicPr>
          <p:cNvPr id="12292" name="Picture 4" descr="earth">
            <a:extLst>
              <a:ext uri="{FF2B5EF4-FFF2-40B4-BE49-F238E27FC236}">
                <a16:creationId xmlns:a16="http://schemas.microsoft.com/office/drawing/2014/main" id="{0E213A36-6A03-4BC6-94B6-0BF8C2B1D0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0D9B22D-019D-4BAC-8890-B694B585B5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NEED FOR ENVIRONMENTAL EDUCATION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36B1932A-A105-472E-9DDF-33F48637BA1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All major natural resources in the country are in grave danger of irreparable damage. </a:t>
            </a:r>
          </a:p>
          <a:p>
            <a:pPr>
              <a:lnSpc>
                <a:spcPct val="90000"/>
              </a:lnSpc>
            </a:pPr>
            <a:endParaRPr lang="en-US" altLang="en-US" sz="1800"/>
          </a:p>
          <a:p>
            <a:pPr>
              <a:lnSpc>
                <a:spcPct val="90000"/>
              </a:lnSpc>
            </a:pPr>
            <a:r>
              <a:rPr lang="en-US" altLang="en-US" sz="2800"/>
              <a:t>A society cannot survive if its natural resources are rendered unfit for use by its people. </a:t>
            </a:r>
          </a:p>
          <a:p>
            <a:pPr>
              <a:lnSpc>
                <a:spcPct val="90000"/>
              </a:lnSpc>
            </a:pPr>
            <a:endParaRPr lang="en-US" altLang="en-US" sz="1000"/>
          </a:p>
          <a:p>
            <a:pPr>
              <a:lnSpc>
                <a:spcPct val="90000"/>
              </a:lnSpc>
            </a:pPr>
            <a:r>
              <a:rPr lang="en-US" altLang="en-US" sz="2800"/>
              <a:t>The only hope of salvaging this grave situation is by making </a:t>
            </a:r>
            <a:r>
              <a:rPr lang="en-US" altLang="en-US" sz="2800" b="1"/>
              <a:t>the young</a:t>
            </a:r>
            <a:r>
              <a:rPr lang="en-US" altLang="en-US" sz="2800"/>
              <a:t> aware that they need to proactively begin to protect the environment they will inherit.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Science and  Technology can help in a limited way but cannot deliver it. 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</p:txBody>
      </p:sp>
      <p:pic>
        <p:nvPicPr>
          <p:cNvPr id="73732" name="Picture 4" descr="earth">
            <a:extLst>
              <a:ext uri="{FF2B5EF4-FFF2-40B4-BE49-F238E27FC236}">
                <a16:creationId xmlns:a16="http://schemas.microsoft.com/office/drawing/2014/main" id="{8CAE70E4-2204-4DBD-B360-9898C0A5FD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CC14985-D192-45E5-ADCE-1D4EB8A890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/>
              <a:t>NEED FOR ENVIRONMENTAL EDUCATION</a:t>
            </a:r>
            <a:r>
              <a:rPr lang="en-US"/>
              <a:t>  (Contd.)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6803D9CA-264A-4C48-BBFB-ADAF37CACA4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/>
              <a:t>The moral and ethical education for changing people’s attitude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/>
          </a:p>
          <a:p>
            <a:pPr>
              <a:lnSpc>
                <a:spcPct val="80000"/>
              </a:lnSpc>
            </a:pPr>
            <a:r>
              <a:rPr lang="en-US" altLang="en-US"/>
              <a:t>To protect children living in polluted regions, environmental education represents a relevant means of prevention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000"/>
          </a:p>
          <a:p>
            <a:pPr>
              <a:lnSpc>
                <a:spcPct val="80000"/>
              </a:lnSpc>
            </a:pPr>
            <a:r>
              <a:rPr lang="en-US" altLang="en-US"/>
              <a:t>It is need for the hour to propose the environmental education with the essential elements of moral philosophy.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/>
          </a:p>
          <a:p>
            <a:pPr>
              <a:lnSpc>
                <a:spcPct val="80000"/>
              </a:lnSpc>
            </a:pPr>
            <a:r>
              <a:rPr lang="en-US" altLang="en-US"/>
              <a:t>For conceptual change</a:t>
            </a:r>
          </a:p>
        </p:txBody>
      </p:sp>
      <p:pic>
        <p:nvPicPr>
          <p:cNvPr id="3076" name="Picture 4" descr="earth">
            <a:extLst>
              <a:ext uri="{FF2B5EF4-FFF2-40B4-BE49-F238E27FC236}">
                <a16:creationId xmlns:a16="http://schemas.microsoft.com/office/drawing/2014/main" id="{BBB6EB27-66C2-415E-B2CD-DDC5D9C8DF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E8ACBDF-DFB4-451D-AF5B-299AB7322E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/>
              <a:t>Essential components Of </a:t>
            </a:r>
            <a:br>
              <a:rPr lang="en-US" sz="4000"/>
            </a:br>
            <a:r>
              <a:rPr lang="en-US" sz="4000"/>
              <a:t> The environmental education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ED04E64C-DAF2-4B4F-9204-613B875F3A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endParaRPr lang="en-US" altLang="en-US"/>
          </a:p>
          <a:p>
            <a:r>
              <a:rPr lang="en-US" altLang="en-US" sz="2800"/>
              <a:t>Alerting the public to the need to achieve global sustainale development and the likely consequences of failing to do so.</a:t>
            </a:r>
          </a:p>
          <a:p>
            <a:pPr>
              <a:buFontTx/>
              <a:buNone/>
            </a:pPr>
            <a:endParaRPr lang="en-US" altLang="en-US" sz="2800"/>
          </a:p>
          <a:p>
            <a:r>
              <a:rPr lang="en-US" altLang="en-US" sz="2800"/>
              <a:t>Focusing the educational curricula for global sustainable development by incorporating the know – how and skills and also the moral imperatives.</a:t>
            </a:r>
          </a:p>
        </p:txBody>
      </p:sp>
      <p:pic>
        <p:nvPicPr>
          <p:cNvPr id="72708" name="Picture 4" descr="earth">
            <a:extLst>
              <a:ext uri="{FF2B5EF4-FFF2-40B4-BE49-F238E27FC236}">
                <a16:creationId xmlns:a16="http://schemas.microsoft.com/office/drawing/2014/main" id="{9C85E3B5-10E9-4BEE-B7A1-F0CD714C5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BAA5068A-3D9F-4FC7-91A7-8AF735BEEF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208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/>
              <a:t> Curriculum development</a:t>
            </a:r>
            <a:br>
              <a:rPr lang="en-US" sz="4000"/>
            </a:br>
            <a:endParaRPr lang="en-US" sz="400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B671ABC5-95C9-47AB-8C43-84B60858EED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    </a:t>
            </a:r>
            <a:r>
              <a:rPr lang="en-US" altLang="en-US" sz="2400" b="1"/>
              <a:t>Reasons for including moral education in Engineering Curricula: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 b="1"/>
          </a:p>
          <a:p>
            <a:pPr>
              <a:lnSpc>
                <a:spcPct val="80000"/>
              </a:lnSpc>
            </a:pPr>
            <a:r>
              <a:rPr lang="en-US" altLang="en-US" sz="2400"/>
              <a:t>As future planners, designers, builders and decision makers , students shoulder special responsibility in protecting the integrity of nature and the natural environment.</a:t>
            </a:r>
          </a:p>
          <a:p>
            <a:pPr>
              <a:lnSpc>
                <a:spcPct val="80000"/>
              </a:lnSpc>
            </a:pPr>
            <a:endParaRPr lang="en-US" altLang="en-US" sz="2400"/>
          </a:p>
          <a:p>
            <a:pPr>
              <a:lnSpc>
                <a:spcPct val="80000"/>
              </a:lnSpc>
            </a:pPr>
            <a:r>
              <a:rPr lang="en-US" altLang="en-US" sz="2400"/>
              <a:t>Human beings are rational creatures who have an innate need to rationalize all their actions and thoughts .Moral philosophy provjdes this rationale,  and by doing so gives us our humanity.</a:t>
            </a:r>
          </a:p>
          <a:p>
            <a:pPr>
              <a:lnSpc>
                <a:spcPct val="80000"/>
              </a:lnSpc>
            </a:pPr>
            <a:endParaRPr lang="en-US" altLang="en-US" sz="2400"/>
          </a:p>
          <a:p>
            <a:pPr>
              <a:lnSpc>
                <a:spcPct val="80000"/>
              </a:lnSpc>
            </a:pPr>
            <a:r>
              <a:rPr lang="en-US" altLang="en-US" sz="2400"/>
              <a:t>Albert Einsteins statement “Science without philosophy is just mechanics”.</a:t>
            </a:r>
          </a:p>
        </p:txBody>
      </p:sp>
      <p:pic>
        <p:nvPicPr>
          <p:cNvPr id="13316" name="Picture 4" descr="earth">
            <a:extLst>
              <a:ext uri="{FF2B5EF4-FFF2-40B4-BE49-F238E27FC236}">
                <a16:creationId xmlns:a16="http://schemas.microsoft.com/office/drawing/2014/main" id="{54430D79-DF0D-45EC-9457-2309C7E85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21BEC7C-29B4-4D94-98F7-ADAEE35909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INTRODUCTION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D213F17-3BD9-4309-9D21-11CA8B3756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4400"/>
              <a:t>About Pollution</a:t>
            </a:r>
          </a:p>
          <a:p>
            <a:r>
              <a:rPr lang="en-US" altLang="en-US" sz="4400"/>
              <a:t>Present status</a:t>
            </a:r>
          </a:p>
          <a:p>
            <a:r>
              <a:rPr lang="en-US" altLang="en-US" sz="4400"/>
              <a:t>Role of Environment Education</a:t>
            </a:r>
          </a:p>
        </p:txBody>
      </p:sp>
      <p:pic>
        <p:nvPicPr>
          <p:cNvPr id="84996" name="Picture 4" descr="earth">
            <a:extLst>
              <a:ext uri="{FF2B5EF4-FFF2-40B4-BE49-F238E27FC236}">
                <a16:creationId xmlns:a16="http://schemas.microsoft.com/office/drawing/2014/main" id="{8B530D66-11BA-4E97-BF61-A7B9A2186B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721F0325-379C-4D6E-9525-7292F8E294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/>
              <a:t>Criteria for  curriculum development:</a:t>
            </a:r>
            <a:br>
              <a:rPr lang="en-US" sz="4000"/>
            </a:br>
            <a:endParaRPr lang="en-US" sz="4000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47D8DF7A-A6A2-47A8-8E66-54C1DB12B5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lvl="1">
              <a:lnSpc>
                <a:spcPct val="80000"/>
              </a:lnSpc>
              <a:buFontTx/>
              <a:buChar char="•"/>
            </a:pPr>
            <a:r>
              <a:rPr lang="en-US" altLang="en-US"/>
              <a:t>The focus must be on reducing consumption with a view to achieving sustainability. The content should be holistic, covering all essential aspects. 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/>
              <a:t>   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altLang="en-US"/>
              <a:t>The content should comprises two strategic elements:</a:t>
            </a:r>
          </a:p>
          <a:p>
            <a:pPr lvl="1">
              <a:lnSpc>
                <a:spcPct val="80000"/>
              </a:lnSpc>
              <a:buFontTx/>
              <a:buChar char="•"/>
            </a:pPr>
            <a:endParaRPr lang="en-US" altLang="en-US" sz="7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                          The </a:t>
            </a:r>
            <a:r>
              <a:rPr lang="en-US" altLang="en-US" sz="2800" b="1"/>
              <a:t>‘end- of- the pipe</a:t>
            </a:r>
            <a:r>
              <a:rPr lang="en-US" altLang="en-US" sz="2800"/>
              <a:t>’ element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       based on  science and technology to deal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       with  pollution already produced.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                          The ‘ </a:t>
            </a:r>
            <a:r>
              <a:rPr lang="en-US" altLang="en-US" sz="2800" b="1"/>
              <a:t>before-the-pipe</a:t>
            </a:r>
            <a:r>
              <a:rPr lang="en-US" altLang="en-US" sz="2800"/>
              <a:t>’ element                   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       concerned with pollution prevention and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       reduction. </a:t>
            </a:r>
          </a:p>
        </p:txBody>
      </p:sp>
      <p:pic>
        <p:nvPicPr>
          <p:cNvPr id="14340" name="Picture 4" descr="earth">
            <a:extLst>
              <a:ext uri="{FF2B5EF4-FFF2-40B4-BE49-F238E27FC236}">
                <a16:creationId xmlns:a16="http://schemas.microsoft.com/office/drawing/2014/main" id="{FB04FCCB-0B8B-40C1-B082-796534073F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44D0E108-2F2A-46C5-906F-57469A7F1B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/>
              <a:t>MAJOR AREAS TO BE COVERED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8F8D667-65A3-4075-B869-62314F53C8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Curriculum units and materials have to be  developed in five areas:</a:t>
            </a:r>
          </a:p>
          <a:p>
            <a:pPr>
              <a:buFontTx/>
              <a:buNone/>
            </a:pPr>
            <a:r>
              <a:rPr lang="en-US" altLang="en-US" b="1"/>
              <a:t>1. Air Quality</a:t>
            </a:r>
          </a:p>
          <a:p>
            <a:pPr>
              <a:buFontTx/>
              <a:buNone/>
            </a:pPr>
            <a:r>
              <a:rPr lang="en-US" altLang="en-US" b="1"/>
              <a:t>2. Ecosystems &amp; Biodiversity</a:t>
            </a:r>
          </a:p>
          <a:p>
            <a:pPr>
              <a:buFontTx/>
              <a:buNone/>
            </a:pPr>
            <a:r>
              <a:rPr lang="en-US" altLang="en-US" b="1"/>
              <a:t>3. Energy Resources</a:t>
            </a:r>
          </a:p>
          <a:p>
            <a:pPr>
              <a:buFontTx/>
              <a:buNone/>
            </a:pPr>
            <a:r>
              <a:rPr lang="en-US" altLang="en-US" b="1"/>
              <a:t>4. Land Use</a:t>
            </a:r>
          </a:p>
          <a:p>
            <a:pPr>
              <a:buFontTx/>
              <a:buNone/>
            </a:pPr>
            <a:r>
              <a:rPr lang="en-US" altLang="en-US" b="1"/>
              <a:t>5. Water Quality</a:t>
            </a:r>
            <a:endParaRPr lang="en-US" altLang="en-US"/>
          </a:p>
          <a:p>
            <a:endParaRPr lang="en-US" altLang="en-US"/>
          </a:p>
        </p:txBody>
      </p:sp>
      <p:pic>
        <p:nvPicPr>
          <p:cNvPr id="44036" name="Picture 4" descr="earth">
            <a:extLst>
              <a:ext uri="{FF2B5EF4-FFF2-40B4-BE49-F238E27FC236}">
                <a16:creationId xmlns:a16="http://schemas.microsoft.com/office/drawing/2014/main" id="{DB5E0F58-99A1-4D96-AD02-01363E0E3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038B7481-BB68-4ED7-AED8-82D8676843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CURRICULUM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6836C5F9-0231-4E21-BF67-EE48017FF4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b="1">
                <a:hlinkClick r:id="rId2"/>
              </a:rPr>
              <a:t>Air</a:t>
            </a:r>
            <a:r>
              <a:rPr lang="en-US" sz="2400"/>
              <a:t> - acid rain, indoor air pollution, ozone, radon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b="1">
                <a:hlinkClick r:id="rId3"/>
              </a:rPr>
              <a:t>Conservation</a:t>
            </a:r>
            <a:r>
              <a:rPr lang="en-US" sz="2400"/>
              <a:t> - energy, environmental stewardship, natural resources, pollution prevention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b="1">
                <a:hlinkClick r:id="rId4"/>
              </a:rPr>
              <a:t>Ecosystems</a:t>
            </a:r>
            <a:r>
              <a:rPr lang="en-US" sz="2400"/>
              <a:t> - ecology, endangered species, global warming, habitats, watersheds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b="1">
                <a:hlinkClick r:id="rId5"/>
              </a:rPr>
              <a:t>Human Health</a:t>
            </a:r>
            <a:r>
              <a:rPr lang="en-US" sz="2400"/>
              <a:t> - drinking water, fish advisories, indoor air, lead, ozone depletion, pesticides, radon, smog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b="1">
                <a:hlinkClick r:id="rId6"/>
              </a:rPr>
              <a:t>In Your Neighborhood</a:t>
            </a:r>
            <a:r>
              <a:rPr lang="en-US" sz="2400"/>
              <a:t> - databases, local issues, maps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b="1">
                <a:hlinkClick r:id="rId7"/>
              </a:rPr>
              <a:t>Waste &amp; Recycling</a:t>
            </a:r>
            <a:r>
              <a:rPr lang="en-US" sz="2400"/>
              <a:t> - garbage, household, hazardous &amp; solid waste, landfills, superfund cleanups, trash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b="1">
                <a:hlinkClick r:id="rId8"/>
              </a:rPr>
              <a:t>Water</a:t>
            </a:r>
            <a:r>
              <a:rPr lang="en-US" sz="2400"/>
              <a:t>- drinking water, ecosystems, lakes, oceans, rivers, water pollution, watersheds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sz="2400"/>
          </a:p>
        </p:txBody>
      </p:sp>
      <p:pic>
        <p:nvPicPr>
          <p:cNvPr id="68612" name="Picture 4" descr="earth">
            <a:extLst>
              <a:ext uri="{FF2B5EF4-FFF2-40B4-BE49-F238E27FC236}">
                <a16:creationId xmlns:a16="http://schemas.microsoft.com/office/drawing/2014/main" id="{B0784927-D8BC-48C5-902D-D1BB08856D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FB8F637B-9ED9-41DB-A430-B086AAE111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/>
              <a:t>IMPORTANCE OF WATER RESOURCES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92A23687-D24C-4205-A015-DD72E206CB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/>
              <a:t>According to the latest census of India statistics, only 38 percent of the 192 million households in India enjoy the privilege of grossly under-priced piped water supply.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/>
              <a:t>“Water is a resource which is much too free.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/>
              <a:t>Under-pricing of this vital resource has ironically put it beyond the reach of the poor majority.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/>
              <a:t> </a:t>
            </a:r>
            <a:r>
              <a:rPr lang="en-US" sz="2400" b="1"/>
              <a:t>A resource conscious society should carefully calculate the cost — and price — of its natural resources.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/>
              <a:t>Since we haven’t done so, there’s a lot of pilferage and waste.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/>
              <a:t>Water should be a costed resource, only then will we use and save it as a precious resource.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/>
              <a:t>Water management should receive top priority as environment education is introduced in schools and colleges</a:t>
            </a:r>
          </a:p>
        </p:txBody>
      </p:sp>
      <p:pic>
        <p:nvPicPr>
          <p:cNvPr id="58372" name="Picture 4" descr="earth">
            <a:extLst>
              <a:ext uri="{FF2B5EF4-FFF2-40B4-BE49-F238E27FC236}">
                <a16:creationId xmlns:a16="http://schemas.microsoft.com/office/drawing/2014/main" id="{FD9602E9-1912-41C4-A29F-EE4A7FDF08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SlideShow" descr="© ceeindia">
            <a:extLst>
              <a:ext uri="{FF2B5EF4-FFF2-40B4-BE49-F238E27FC236}">
                <a16:creationId xmlns:a16="http://schemas.microsoft.com/office/drawing/2014/main" id="{C7A2BB42-6B80-4D1B-ABF6-E839B111D288}"/>
              </a:ext>
            </a:extLst>
          </p:cNvPr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800" y="320675"/>
            <a:ext cx="17018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2" name="Rectangle 2">
            <a:extLst>
              <a:ext uri="{FF2B5EF4-FFF2-40B4-BE49-F238E27FC236}">
                <a16:creationId xmlns:a16="http://schemas.microsoft.com/office/drawing/2014/main" id="{5040E99D-9078-460F-B8BE-511181E68A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/>
              <a:t>Though children and youth in rural India are physically closer to nature, they seldom have access to natural resources to satisfy their basic needs.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sz="240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/>
              <a:t>For instance though they may live beside a river, it’s rare for rural youth to have experienced piped water.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240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/>
              <a:t>Instead river water is transported across hundreds of miles to cities. Continuous mismanagement and waste of water resources and years of large-scale deforestation has transformed India from a once water-rich society into a water-insecure nation.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/>
              <a:t>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sz="240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sz="2400"/>
          </a:p>
        </p:txBody>
      </p:sp>
      <p:pic>
        <p:nvPicPr>
          <p:cNvPr id="91139" name="Picture 3" descr="earth">
            <a:extLst>
              <a:ext uri="{FF2B5EF4-FFF2-40B4-BE49-F238E27FC236}">
                <a16:creationId xmlns:a16="http://schemas.microsoft.com/office/drawing/2014/main" id="{8AE32BA5-3957-4851-AA84-39A7D8CBCB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4" descr="Wrong Picture">
            <a:extLst>
              <a:ext uri="{FF2B5EF4-FFF2-40B4-BE49-F238E27FC236}">
                <a16:creationId xmlns:a16="http://schemas.microsoft.com/office/drawing/2014/main" id="{6FD94F68-D73E-49AC-9E78-79DF12B558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362200"/>
            <a:ext cx="50673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Rectangle 7">
            <a:extLst>
              <a:ext uri="{FF2B5EF4-FFF2-40B4-BE49-F238E27FC236}">
                <a16:creationId xmlns:a16="http://schemas.microsoft.com/office/drawing/2014/main" id="{0D7439BE-3403-4301-A799-81ADE7148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8925"/>
            <a:ext cx="234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altLang="en-US" sz="1800"/>
          </a:p>
        </p:txBody>
      </p:sp>
      <p:graphicFrame>
        <p:nvGraphicFramePr>
          <p:cNvPr id="63513" name="Group 25">
            <a:extLst>
              <a:ext uri="{FF2B5EF4-FFF2-40B4-BE49-F238E27FC236}">
                <a16:creationId xmlns:a16="http://schemas.microsoft.com/office/drawing/2014/main" id="{77E2BBF3-8435-43F4-8BE9-CC0B0A4B6C29}"/>
              </a:ext>
            </a:extLst>
          </p:cNvPr>
          <p:cNvGraphicFramePr>
            <a:graphicFrameLocks noGrp="1"/>
          </p:cNvGraphicFramePr>
          <p:nvPr/>
        </p:nvGraphicFramePr>
        <p:xfrm>
          <a:off x="0" y="490538"/>
          <a:ext cx="9144000" cy="1311275"/>
        </p:xfrm>
        <a:graphic>
          <a:graphicData uri="http://schemas.openxmlformats.org/drawingml/2006/table">
            <a:tbl>
              <a:tblPr/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11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2" marB="45742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The people below are taking care of their home and car, but they are doing many things that can damage the environment, especially our water.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2" marB="45742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1751" name="Rectangle 20">
            <a:extLst>
              <a:ext uri="{FF2B5EF4-FFF2-40B4-BE49-F238E27FC236}">
                <a16:creationId xmlns:a16="http://schemas.microsoft.com/office/drawing/2014/main" id="{750D95DB-14F9-461E-9057-912EF2EE1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589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1752" name="Rectangle 21">
            <a:extLst>
              <a:ext uri="{FF2B5EF4-FFF2-40B4-BE49-F238E27FC236}">
                <a16:creationId xmlns:a16="http://schemas.microsoft.com/office/drawing/2014/main" id="{DA226845-C0EB-4100-9D1B-76DA8C454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78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pic>
        <p:nvPicPr>
          <p:cNvPr id="63514" name="Picture 26" descr="earth">
            <a:extLst>
              <a:ext uri="{FF2B5EF4-FFF2-40B4-BE49-F238E27FC236}">
                <a16:creationId xmlns:a16="http://schemas.microsoft.com/office/drawing/2014/main" id="{713AF742-6532-4447-81DE-54F0EE54E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635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4" descr="Cartoon of Man Studying Trash Using a Magnifying Glass">
            <a:extLst>
              <a:ext uri="{FF2B5EF4-FFF2-40B4-BE49-F238E27FC236}">
                <a16:creationId xmlns:a16="http://schemas.microsoft.com/office/drawing/2014/main" id="{AF0F8D38-17F8-4F2A-AEC2-45BC1793D6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57400"/>
            <a:ext cx="3581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ectangle 5">
            <a:extLst>
              <a:ext uri="{FF2B5EF4-FFF2-40B4-BE49-F238E27FC236}">
                <a16:creationId xmlns:a16="http://schemas.microsoft.com/office/drawing/2014/main" id="{6191AE24-C782-4C4E-9DC9-309237F86B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Management of waste</a:t>
            </a:r>
          </a:p>
        </p:txBody>
      </p:sp>
      <p:pic>
        <p:nvPicPr>
          <p:cNvPr id="64518" name="Picture 6" descr="earth">
            <a:extLst>
              <a:ext uri="{FF2B5EF4-FFF2-40B4-BE49-F238E27FC236}">
                <a16:creationId xmlns:a16="http://schemas.microsoft.com/office/drawing/2014/main" id="{B513576A-A78D-4BF0-A1D1-EE3DDB5F88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SlideShow" descr="© ceeindia">
            <a:extLst>
              <a:ext uri="{FF2B5EF4-FFF2-40B4-BE49-F238E27FC236}">
                <a16:creationId xmlns:a16="http://schemas.microsoft.com/office/drawing/2014/main" id="{94317B32-BC58-4AA6-A455-1AEA901140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133600"/>
            <a:ext cx="36576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58CF41E2-CA4B-41A7-BD98-CE597A4783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/>
              <a:t>Today’s status of Environmental Education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ED207945-2FBD-492C-9B3C-A7E010EB388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While environment education is a compulsory subject in schools, Children are just mugging another subject — environment studies.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 For example the prescribed curriculum won’t help a student in getting a mound of rubbish outside a house or school cleared. 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Students are being taught mere facts and figures.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 We have to make </a:t>
            </a:r>
            <a:r>
              <a:rPr lang="en-US" altLang="en-US" b="1"/>
              <a:t>our children to realise that they are part of the problem, and therefore they have to be part of the solution</a:t>
            </a:r>
            <a:endParaRPr lang="en-US" altLang="en-US" sz="2400"/>
          </a:p>
        </p:txBody>
      </p:sp>
      <p:pic>
        <p:nvPicPr>
          <p:cNvPr id="46084" name="Picture 4" descr="earth">
            <a:extLst>
              <a:ext uri="{FF2B5EF4-FFF2-40B4-BE49-F238E27FC236}">
                <a16:creationId xmlns:a16="http://schemas.microsoft.com/office/drawing/2014/main" id="{FF8A2147-6C20-4167-8625-E835021AE0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AA135E7F-F364-432C-BBAE-A3F38AE5F9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Effective Handling of EE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6F81A6C8-FB16-4BAE-AB51-D6061D32D7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Mandating environment education as a boring study subject is the best way to kill it.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 Instead it should be introduced as a voluntary, extra-curricular activity to arouse the interest and awareness of students in green issues.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Indeed environment education as a hands-on extra-curricular activity rather than an academic classroom subject is arousing growing enthusiasm across the country. 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Enhancing research activities by providing incentives</a:t>
            </a:r>
          </a:p>
        </p:txBody>
      </p:sp>
      <p:pic>
        <p:nvPicPr>
          <p:cNvPr id="55300" name="Picture 4" descr="earth">
            <a:extLst>
              <a:ext uri="{FF2B5EF4-FFF2-40B4-BE49-F238E27FC236}">
                <a16:creationId xmlns:a16="http://schemas.microsoft.com/office/drawing/2014/main" id="{6B52A495-D9F2-4206-A443-0C21244B3F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3C2CB59A-9B4B-41AF-A52E-8FDC9342E3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en-US" sz="3600"/>
            </a:br>
            <a:r>
              <a:rPr lang="en-US" sz="3600"/>
              <a:t>Understanding environmental behavioural change through communication</a:t>
            </a:r>
            <a:br>
              <a:rPr lang="en-US" sz="3600"/>
            </a:br>
            <a:endParaRPr lang="en-US" sz="3600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F07F79DB-AA9D-4F62-839F-A002646D4E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Developing a ‘responsible environmental behaviour’ became one of the tasks of environmental education 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The  ‘responsible environmental behaviour’ is defined as “ the whole of actions of an individual within the society, that takes into account, in a conscious way,  the perennial and harmonious relationship between these actions and environment”.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Communication is a way  of approaching and explaining processes in society and it can be defined as “ the exchange processes among the individual and group members of a given society”.</a:t>
            </a:r>
          </a:p>
        </p:txBody>
      </p:sp>
      <p:pic>
        <p:nvPicPr>
          <p:cNvPr id="15364" name="Picture 4" descr="earth">
            <a:extLst>
              <a:ext uri="{FF2B5EF4-FFF2-40B4-BE49-F238E27FC236}">
                <a16:creationId xmlns:a16="http://schemas.microsoft.com/office/drawing/2014/main" id="{DB6BBB4F-54C6-4059-BBAC-47DCCB3F2B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D916592-8E7E-4C44-8E38-EAEAA42810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31788"/>
            <a:ext cx="7772400" cy="579437"/>
          </a:xfrm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/>
              <a:t>EFFECT OF GLOBAL  WARMING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A50A809-24A9-4900-A039-36FCE81B69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105400" y="1676400"/>
            <a:ext cx="3733800" cy="2590800"/>
          </a:xfrm>
        </p:spPr>
        <p:txBody>
          <a:bodyPr/>
          <a:lstStyle/>
          <a:p>
            <a:pPr algn="just">
              <a:lnSpc>
                <a:spcPct val="90000"/>
              </a:lnSpc>
              <a:spcBef>
                <a:spcPct val="0"/>
              </a:spcBef>
            </a:pPr>
            <a:r>
              <a:rPr lang="en-US" altLang="en-US" sz="2400"/>
              <a:t>Melting of Ice in North and South Pole. 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algn="just">
              <a:lnSpc>
                <a:spcPct val="90000"/>
              </a:lnSpc>
              <a:spcBef>
                <a:spcPct val="0"/>
              </a:spcBef>
            </a:pPr>
            <a:r>
              <a:rPr lang="en-US" altLang="en-US" sz="2400"/>
              <a:t>All the Water Drained to Sea. 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algn="just">
              <a:lnSpc>
                <a:spcPct val="90000"/>
              </a:lnSpc>
              <a:spcBef>
                <a:spcPct val="0"/>
              </a:spcBef>
            </a:pPr>
            <a:r>
              <a:rPr lang="en-US" altLang="en-US" sz="2400"/>
              <a:t>Rise in Sea Level. 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1000"/>
          </a:p>
        </p:txBody>
      </p:sp>
      <p:pic>
        <p:nvPicPr>
          <p:cNvPr id="9220" name="Picture 4" descr="Iceberg">
            <a:extLst>
              <a:ext uri="{FF2B5EF4-FFF2-40B4-BE49-F238E27FC236}">
                <a16:creationId xmlns:a16="http://schemas.microsoft.com/office/drawing/2014/main" id="{29A81BF2-E5DC-45C2-B867-4A8F88C026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4648200" cy="3059113"/>
          </a:xfrm>
          <a:prstGeom prst="rect">
            <a:avLst/>
          </a:prstGeom>
          <a:noFill/>
          <a:ln w="38100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1" name="Text Box 5">
            <a:extLst>
              <a:ext uri="{FF2B5EF4-FFF2-40B4-BE49-F238E27FC236}">
                <a16:creationId xmlns:a16="http://schemas.microsoft.com/office/drawing/2014/main" id="{DE16CCB5-4519-4EAF-8920-94B365AD5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334000"/>
            <a:ext cx="74072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400" b="1" i="1">
                <a:solidFill>
                  <a:srgbClr val="FF66FF"/>
                </a:solidFill>
              </a:rPr>
              <a:t>So, What is Effect?</a:t>
            </a:r>
          </a:p>
        </p:txBody>
      </p:sp>
      <p:pic>
        <p:nvPicPr>
          <p:cNvPr id="38918" name="Picture 6" descr="earth">
            <a:extLst>
              <a:ext uri="{FF2B5EF4-FFF2-40B4-BE49-F238E27FC236}">
                <a16:creationId xmlns:a16="http://schemas.microsoft.com/office/drawing/2014/main" id="{C8A1C636-A369-4E94-B213-A683622BBB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6D126958-0A96-4F09-8D12-A1ECD58387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/>
              <a:t>Creating Environmental Awareness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6317719-0264-45F1-8E49-119AE4CBD6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/>
              <a:t>Global Learning and Observations to Benefit the Environment (GLOBE)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sz="240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/>
              <a:t>(NASA), USA. Over 50,000 schools all over the world, of which 86 are in India, are enrolled in the GLOBE programme.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sz="240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/>
              <a:t>A School in Lucknow, they have set up a small weather monitoring station in their school. Children use the station to maintain temperature and cloud charts, measure rainfall, gather weather-related information and feed it into the GLOBE website. The data is then used to forecast worldwide weather trends and to develop environment protocols,”</a:t>
            </a:r>
          </a:p>
        </p:txBody>
      </p:sp>
      <p:pic>
        <p:nvPicPr>
          <p:cNvPr id="49156" name="Picture 4" descr="earth">
            <a:extLst>
              <a:ext uri="{FF2B5EF4-FFF2-40B4-BE49-F238E27FC236}">
                <a16:creationId xmlns:a16="http://schemas.microsoft.com/office/drawing/2014/main" id="{2F50279A-3B1F-419C-9D90-07A581DCF3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4318A1FA-084B-485A-978D-B8BCC951D9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Conclusion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D66E42B1-438D-488B-8553-B674AA0FE6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Effective policy must be implemented to curb consumption by the affluent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We need moral education to instill genuinely environment respecting moral values in the young student society.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Conventional educational methodology is no longer adequate for the real needs of tomorrow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Though there are definitional and implementation flaws, environment NGOs and activists need to be given credit and accolades for creating a nation-wide awareness of the crisis of environment deterioration. </a:t>
            </a:r>
          </a:p>
          <a:p>
            <a:pPr>
              <a:lnSpc>
                <a:spcPct val="90000"/>
              </a:lnSpc>
            </a:pPr>
            <a:endParaRPr lang="en-US" altLang="en-US" sz="2400" b="1"/>
          </a:p>
        </p:txBody>
      </p:sp>
      <p:pic>
        <p:nvPicPr>
          <p:cNvPr id="16388" name="Picture 4" descr="earth">
            <a:extLst>
              <a:ext uri="{FF2B5EF4-FFF2-40B4-BE49-F238E27FC236}">
                <a16:creationId xmlns:a16="http://schemas.microsoft.com/office/drawing/2014/main" id="{6C040EC6-7162-4037-A367-AAD238C307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>
            <a:extLst>
              <a:ext uri="{FF2B5EF4-FFF2-40B4-BE49-F238E27FC236}">
                <a16:creationId xmlns:a16="http://schemas.microsoft.com/office/drawing/2014/main" id="{B05B0383-594F-4878-9C61-521BC1B9DE5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5287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 </a:t>
            </a:r>
          </a:p>
          <a:p>
            <a:r>
              <a:rPr lang="en-US" altLang="en-US" sz="2400"/>
              <a:t>Future student generation  must acquire knowledge and skills in technologies and keep pace with rapid advances in practically in all areas.</a:t>
            </a:r>
          </a:p>
          <a:p>
            <a:endParaRPr lang="en-US" altLang="en-US" sz="2400"/>
          </a:p>
          <a:p>
            <a:r>
              <a:rPr lang="en-US" altLang="en-US" sz="2400"/>
              <a:t>The communication perspective opens the door to another kind of tools that environmental educators can use in order to improve the educational practice. </a:t>
            </a:r>
          </a:p>
          <a:p>
            <a:pPr>
              <a:buFontTx/>
              <a:buNone/>
            </a:pPr>
            <a:endParaRPr lang="en-US" altLang="en-US" sz="2400"/>
          </a:p>
          <a:p>
            <a:r>
              <a:rPr lang="en-US" altLang="en-US" sz="2400" b="1"/>
              <a:t>Minds on</a:t>
            </a:r>
            <a:r>
              <a:rPr lang="en-US" altLang="en-US" sz="2400"/>
              <a:t> experience is also needed with </a:t>
            </a:r>
            <a:r>
              <a:rPr lang="en-US" altLang="en-US" sz="2400" b="1"/>
              <a:t>Hands on</a:t>
            </a:r>
            <a:r>
              <a:rPr lang="en-US" altLang="en-US" sz="2400"/>
              <a:t> experience.</a:t>
            </a:r>
          </a:p>
          <a:p>
            <a:endParaRPr lang="en-US" altLang="en-US" sz="2400"/>
          </a:p>
        </p:txBody>
      </p:sp>
      <p:pic>
        <p:nvPicPr>
          <p:cNvPr id="17412" name="Picture 4" descr="earth">
            <a:extLst>
              <a:ext uri="{FF2B5EF4-FFF2-40B4-BE49-F238E27FC236}">
                <a16:creationId xmlns:a16="http://schemas.microsoft.com/office/drawing/2014/main" id="{5DDC2320-0CA4-4DB4-8820-A31AB4B2E4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>
            <a:extLst>
              <a:ext uri="{FF2B5EF4-FFF2-40B4-BE49-F238E27FC236}">
                <a16:creationId xmlns:a16="http://schemas.microsoft.com/office/drawing/2014/main" id="{2AC9896A-EEC1-4BEA-8746-396D39C3137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685800"/>
            <a:ext cx="8305800" cy="54403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5400" i="1"/>
              <a:t>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4800" i="1"/>
              <a:t>   </a:t>
            </a:r>
            <a:r>
              <a:rPr lang="en-US" altLang="en-US" sz="4800" b="1" i="1"/>
              <a:t>Education For Life</a:t>
            </a:r>
            <a:br>
              <a:rPr lang="en-US" altLang="en-US" sz="4800" b="1" i="1"/>
            </a:br>
            <a:r>
              <a:rPr lang="en-US" altLang="en-US" sz="4800" b="1" i="1"/>
              <a:t> Education Through Life</a:t>
            </a:r>
            <a:br>
              <a:rPr lang="en-US" altLang="en-US" sz="4800" b="1" i="1"/>
            </a:br>
            <a:r>
              <a:rPr lang="en-US" altLang="en-US" sz="4800" b="1" i="1"/>
              <a:t> Education Throughout            Life</a:t>
            </a:r>
            <a:br>
              <a:rPr lang="en-US" altLang="en-US" sz="4800" b="1" i="1"/>
            </a:br>
            <a:r>
              <a:rPr lang="en-US" altLang="en-US" sz="4800" i="1"/>
              <a:t>  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4800" i="1"/>
              <a:t>                        </a:t>
            </a:r>
            <a:r>
              <a:rPr lang="en-US" altLang="en-US" sz="3600" b="1"/>
              <a:t>Mahatma Gandhi</a:t>
            </a:r>
          </a:p>
        </p:txBody>
      </p:sp>
      <p:pic>
        <p:nvPicPr>
          <p:cNvPr id="88068" name="Picture 4" descr="earth">
            <a:extLst>
              <a:ext uri="{FF2B5EF4-FFF2-40B4-BE49-F238E27FC236}">
                <a16:creationId xmlns:a16="http://schemas.microsoft.com/office/drawing/2014/main" id="{7410D879-0905-4BA9-997B-19603A1FAC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>
            <a:extLst>
              <a:ext uri="{FF2B5EF4-FFF2-40B4-BE49-F238E27FC236}">
                <a16:creationId xmlns:a16="http://schemas.microsoft.com/office/drawing/2014/main" id="{6305F65B-BC06-43FE-9803-48243A7E8F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95400"/>
            <a:ext cx="8229600" cy="4343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THANK YOU </a:t>
            </a:r>
          </a:p>
        </p:txBody>
      </p:sp>
      <p:pic>
        <p:nvPicPr>
          <p:cNvPr id="33797" name="Picture 5" descr="earth">
            <a:extLst>
              <a:ext uri="{FF2B5EF4-FFF2-40B4-BE49-F238E27FC236}">
                <a16:creationId xmlns:a16="http://schemas.microsoft.com/office/drawing/2014/main" id="{BF5EECCE-898A-450B-AD1A-57489F2A98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PKG15">
            <a:extLst>
              <a:ext uri="{FF2B5EF4-FFF2-40B4-BE49-F238E27FC236}">
                <a16:creationId xmlns:a16="http://schemas.microsoft.com/office/drawing/2014/main" id="{36172EF0-88C3-4546-95AA-712C02397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66800"/>
            <a:ext cx="8610600" cy="520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5">
            <a:extLst>
              <a:ext uri="{FF2B5EF4-FFF2-40B4-BE49-F238E27FC236}">
                <a16:creationId xmlns:a16="http://schemas.microsoft.com/office/drawing/2014/main" id="{41716002-F50D-42A3-A7B3-D547F3E098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/>
              <a:t>Air Pollution</a:t>
            </a:r>
            <a:br>
              <a:rPr lang="en-US" sz="4000"/>
            </a:br>
            <a:endParaRPr lang="en-US" sz="4000"/>
          </a:p>
        </p:txBody>
      </p:sp>
      <p:pic>
        <p:nvPicPr>
          <p:cNvPr id="41990" name="Picture 6" descr="earth">
            <a:extLst>
              <a:ext uri="{FF2B5EF4-FFF2-40B4-BE49-F238E27FC236}">
                <a16:creationId xmlns:a16="http://schemas.microsoft.com/office/drawing/2014/main" id="{28E55B71-1BCA-4679-A10E-12D307E894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D200AF7-C35C-4520-B7A8-C3D8F3F3F0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Water Pollution</a:t>
            </a:r>
          </a:p>
        </p:txBody>
      </p:sp>
      <p:pic>
        <p:nvPicPr>
          <p:cNvPr id="11267" name="Picture 4" descr="env-periyar-3">
            <a:extLst>
              <a:ext uri="{FF2B5EF4-FFF2-40B4-BE49-F238E27FC236}">
                <a16:creationId xmlns:a16="http://schemas.microsoft.com/office/drawing/2014/main" id="{3E7775EC-5870-4B4E-82C3-69684DC337B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1371600"/>
            <a:ext cx="4267200" cy="4572000"/>
          </a:xfrm>
          <a:noFill/>
        </p:spPr>
      </p:pic>
      <p:pic>
        <p:nvPicPr>
          <p:cNvPr id="11268" name="Picture 5" descr="env-periyar-1">
            <a:extLst>
              <a:ext uri="{FF2B5EF4-FFF2-40B4-BE49-F238E27FC236}">
                <a16:creationId xmlns:a16="http://schemas.microsoft.com/office/drawing/2014/main" id="{B11CE6A3-BC94-4C90-AA0C-993A34C23D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447800"/>
            <a:ext cx="396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6" name="Picture 6" descr="earth">
            <a:extLst>
              <a:ext uri="{FF2B5EF4-FFF2-40B4-BE49-F238E27FC236}">
                <a16:creationId xmlns:a16="http://schemas.microsoft.com/office/drawing/2014/main" id="{DBAA13D6-6B33-464E-BFFC-D6EBBC139F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picture6">
            <a:extLst>
              <a:ext uri="{FF2B5EF4-FFF2-40B4-BE49-F238E27FC236}">
                <a16:creationId xmlns:a16="http://schemas.microsoft.com/office/drawing/2014/main" id="{B6441B3B-EAD3-450D-BEE4-AE8A70B284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9" t="5226" r="1099"/>
          <a:stretch>
            <a:fillRect/>
          </a:stretch>
        </p:blipFill>
        <p:spPr bwMode="auto">
          <a:xfrm>
            <a:off x="1143000" y="4017963"/>
            <a:ext cx="6781800" cy="2763837"/>
          </a:xfrm>
          <a:prstGeom prst="rect">
            <a:avLst/>
          </a:prstGeom>
          <a:noFill/>
          <a:ln w="28575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picture7">
            <a:extLst>
              <a:ext uri="{FF2B5EF4-FFF2-40B4-BE49-F238E27FC236}">
                <a16:creationId xmlns:a16="http://schemas.microsoft.com/office/drawing/2014/main" id="{17D0A5CD-0DE9-4126-80DD-AE6A32D55B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7" t="-249" r="1892" b="4312"/>
          <a:stretch>
            <a:fillRect/>
          </a:stretch>
        </p:blipFill>
        <p:spPr bwMode="auto">
          <a:xfrm>
            <a:off x="381000" y="838200"/>
            <a:ext cx="3352800" cy="3016250"/>
          </a:xfrm>
          <a:prstGeom prst="rect">
            <a:avLst/>
          </a:prstGeom>
          <a:noFill/>
          <a:ln w="28575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images6">
            <a:extLst>
              <a:ext uri="{FF2B5EF4-FFF2-40B4-BE49-F238E27FC236}">
                <a16:creationId xmlns:a16="http://schemas.microsoft.com/office/drawing/2014/main" id="{325C65F0-A091-4F1C-9494-94EC83CD85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914400"/>
            <a:ext cx="3505200" cy="2651125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3" name="Text Box 5">
            <a:extLst>
              <a:ext uri="{FF2B5EF4-FFF2-40B4-BE49-F238E27FC236}">
                <a16:creationId xmlns:a16="http://schemas.microsoft.com/office/drawing/2014/main" id="{B445AB52-D813-4A1E-9FED-4E4CB1FCC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52400"/>
            <a:ext cx="51831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>
                <a:solidFill>
                  <a:schemeClr val="tx2"/>
                </a:solidFill>
                <a:latin typeface="Arial Black" panose="020B0A04020102020204" pitchFamily="34" charset="0"/>
              </a:rPr>
              <a:t>TODAY’S PROBLEMS</a:t>
            </a:r>
          </a:p>
        </p:txBody>
      </p:sp>
      <p:pic>
        <p:nvPicPr>
          <p:cNvPr id="40966" name="Picture 6" descr="earth">
            <a:extLst>
              <a:ext uri="{FF2B5EF4-FFF2-40B4-BE49-F238E27FC236}">
                <a16:creationId xmlns:a16="http://schemas.microsoft.com/office/drawing/2014/main" id="{1AF15A39-2019-4557-B773-FD244DF2A5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WAVE">
            <a:extLst>
              <a:ext uri="{FF2B5EF4-FFF2-40B4-BE49-F238E27FC236}">
                <a16:creationId xmlns:a16="http://schemas.microsoft.com/office/drawing/2014/main" id="{BBFE1BE4-F416-47A9-8CA2-D21C38FAF8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762000"/>
            <a:ext cx="6934200" cy="5200650"/>
          </a:xfrm>
          <a:prstGeom prst="rect">
            <a:avLst/>
          </a:prstGeom>
          <a:noFill/>
          <a:ln w="38100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5" name="Rectangle 3">
            <a:extLst>
              <a:ext uri="{FF2B5EF4-FFF2-40B4-BE49-F238E27FC236}">
                <a16:creationId xmlns:a16="http://schemas.microsoft.com/office/drawing/2014/main" id="{4D69E7F2-8EAC-4A0C-882F-8ABCB56CB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36525"/>
            <a:ext cx="7772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chemeClr val="tx2"/>
                </a:solidFill>
                <a:latin typeface="Arial Black" panose="020B0A04020102020204" pitchFamily="34" charset="0"/>
              </a:rPr>
              <a:t>Natural Calamity - TSUNAMI</a:t>
            </a: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580F5FFD-4045-4AE8-90C9-984F8E390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89675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i="1">
                <a:latin typeface="Times New Roman" panose="02020603050405020304" pitchFamily="18" charset="0"/>
              </a:rPr>
              <a:t>For Example Effects: </a:t>
            </a:r>
            <a:r>
              <a:rPr lang="en-US" altLang="en-US" sz="3200" b="1" i="1">
                <a:solidFill>
                  <a:schemeClr val="tx2"/>
                </a:solidFill>
                <a:latin typeface="Times New Roman" panose="02020603050405020304" pitchFamily="18" charset="0"/>
              </a:rPr>
              <a:t>26 December 2004 </a:t>
            </a:r>
          </a:p>
        </p:txBody>
      </p:sp>
      <p:pic>
        <p:nvPicPr>
          <p:cNvPr id="39944" name="Picture 8" descr="earth">
            <a:extLst>
              <a:ext uri="{FF2B5EF4-FFF2-40B4-BE49-F238E27FC236}">
                <a16:creationId xmlns:a16="http://schemas.microsoft.com/office/drawing/2014/main" id="{90D6AD40-7462-46D5-96EC-294DCCB4AB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433E2A4-F4B8-4EE9-9A2F-0DD696B4ED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8229600" cy="14176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TYPES OF POLLUTION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52040611-0941-4B83-85E9-16EAEC45284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   </a:t>
            </a:r>
            <a:r>
              <a:rPr lang="en-US" altLang="en-US" sz="2800"/>
              <a:t>Every day, earth becomes more and more polluted.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 b="1" i="1"/>
              <a:t>Air pollution</a:t>
            </a:r>
            <a:r>
              <a:rPr lang="en-US" altLang="en-US" sz="2800"/>
              <a:t> fills our lungs with </a:t>
            </a:r>
            <a:r>
              <a:rPr lang="en-US" altLang="en-US" sz="2800" b="1"/>
              <a:t>deadly substances.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b="1"/>
          </a:p>
          <a:p>
            <a:pPr>
              <a:lnSpc>
                <a:spcPct val="90000"/>
              </a:lnSpc>
            </a:pPr>
            <a:r>
              <a:rPr lang="en-US" altLang="en-US" sz="2800" b="1" i="1"/>
              <a:t>Water pollution</a:t>
            </a:r>
            <a:r>
              <a:rPr lang="en-US" altLang="en-US" sz="2800"/>
              <a:t> is rapidly eradicating what little freshwater we have left.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 </a:t>
            </a:r>
            <a:r>
              <a:rPr lang="en-US" altLang="en-US" sz="2800" b="1" i="1"/>
              <a:t>Land pollution</a:t>
            </a:r>
            <a:r>
              <a:rPr lang="en-US" altLang="en-US" sz="2800"/>
              <a:t> is causing once-fertile lands to become little more than </a:t>
            </a:r>
            <a:r>
              <a:rPr lang="en-US" altLang="en-US" sz="2800" b="1"/>
              <a:t>deserts </a:t>
            </a:r>
          </a:p>
        </p:txBody>
      </p:sp>
      <p:pic>
        <p:nvPicPr>
          <p:cNvPr id="90116" name="Picture 4" descr="earth">
            <a:extLst>
              <a:ext uri="{FF2B5EF4-FFF2-40B4-BE49-F238E27FC236}">
                <a16:creationId xmlns:a16="http://schemas.microsoft.com/office/drawing/2014/main" id="{D2169A4C-EC3B-401E-A479-F3238DBFAF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36C9ED2-2DD5-4A8E-8732-F9BC90A224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/>
              <a:t>Awareness about the  following issues are needed.</a:t>
            </a:r>
            <a:br>
              <a:rPr lang="en-US" sz="4000"/>
            </a:br>
            <a:endParaRPr lang="en-US" sz="4000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08F058D-3BC0-485E-8F47-FECA48F39E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Difference between sustainable development and environmental  sustainability.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Unique definition for sustainable development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Will depending on Science and Technology alone deliver environmental sustainability?</a:t>
            </a:r>
          </a:p>
        </p:txBody>
      </p:sp>
      <p:pic>
        <p:nvPicPr>
          <p:cNvPr id="5124" name="Picture 4" descr="earth">
            <a:extLst>
              <a:ext uri="{FF2B5EF4-FFF2-40B4-BE49-F238E27FC236}">
                <a16:creationId xmlns:a16="http://schemas.microsoft.com/office/drawing/2014/main" id="{1F2E9723-80CA-44C5-8051-5E4809FE05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502</TotalTime>
  <Words>1682</Words>
  <Application>Microsoft Office PowerPoint</Application>
  <PresentationFormat>On-screen Show (4:3)</PresentationFormat>
  <Paragraphs>195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3" baseType="lpstr">
      <vt:lpstr>Arial</vt:lpstr>
      <vt:lpstr>Trebuchet MS</vt:lpstr>
      <vt:lpstr>Wingdings 2</vt:lpstr>
      <vt:lpstr>Wingdings</vt:lpstr>
      <vt:lpstr>Calibri</vt:lpstr>
      <vt:lpstr>Tahoma</vt:lpstr>
      <vt:lpstr>Arial Black</vt:lpstr>
      <vt:lpstr>Times New Roman</vt:lpstr>
      <vt:lpstr>Opulent</vt:lpstr>
      <vt:lpstr>IMPORTANCE OF ENVIRONMENTAL  EDUCATION  FOR  SUSTAINABLE DEVELOPMENT </vt:lpstr>
      <vt:lpstr>INTRODUCTION</vt:lpstr>
      <vt:lpstr>EFFECT OF GLOBAL  WARMING</vt:lpstr>
      <vt:lpstr>Air Pollution </vt:lpstr>
      <vt:lpstr>Water Pollution</vt:lpstr>
      <vt:lpstr>PowerPoint Presentation</vt:lpstr>
      <vt:lpstr>PowerPoint Presentation</vt:lpstr>
      <vt:lpstr>TYPES OF POLLUTION</vt:lpstr>
      <vt:lpstr>Awareness about the  following issues are needed. </vt:lpstr>
      <vt:lpstr>Sustainable development and environmental  sustainability</vt:lpstr>
      <vt:lpstr>Unique definition for sustainable development:</vt:lpstr>
      <vt:lpstr>PowerPoint Presentation</vt:lpstr>
      <vt:lpstr>Science, technology  and environmental sustainability </vt:lpstr>
      <vt:lpstr>Can science and  technology deliver sustainable development</vt:lpstr>
      <vt:lpstr>Benefits of Science</vt:lpstr>
      <vt:lpstr>NEED FOR ENVIRONMENTAL EDUCATION</vt:lpstr>
      <vt:lpstr>NEED FOR ENVIRONMENTAL EDUCATION  (Contd.)</vt:lpstr>
      <vt:lpstr>Essential components Of   The environmental education</vt:lpstr>
      <vt:lpstr> Curriculum development </vt:lpstr>
      <vt:lpstr>Criteria for  curriculum development: </vt:lpstr>
      <vt:lpstr>MAJOR AREAS TO BE COVERED</vt:lpstr>
      <vt:lpstr>CURRICULUM</vt:lpstr>
      <vt:lpstr>IMPORTANCE OF WATER RESOURCES</vt:lpstr>
      <vt:lpstr>PowerPoint Presentation</vt:lpstr>
      <vt:lpstr>PowerPoint Presentation</vt:lpstr>
      <vt:lpstr>Management of waste</vt:lpstr>
      <vt:lpstr>Today’s status of Environmental Education</vt:lpstr>
      <vt:lpstr>Effective Handling of EE</vt:lpstr>
      <vt:lpstr> Understanding environmental behavioural change through communication </vt:lpstr>
      <vt:lpstr>Creating Environmental Awareness</vt:lpstr>
      <vt:lpstr>Conclusion</vt:lpstr>
      <vt:lpstr>PowerPoint Presentation</vt:lpstr>
      <vt:lpstr>PowerPoint Presentation</vt:lpstr>
      <vt:lpstr>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IMPORTANCE OF ENVIRONMENTAL  EDUCATION  FOR  SUSTAINABLE DEVELOPMENT</dc:title>
  <dc:creator>THENPANDIAN</dc:creator>
  <cp:lastModifiedBy>Saurav Mallik</cp:lastModifiedBy>
  <cp:revision>53</cp:revision>
  <dcterms:created xsi:type="dcterms:W3CDTF">2006-09-21T02:42:16Z</dcterms:created>
  <dcterms:modified xsi:type="dcterms:W3CDTF">2017-11-13T10:06:06Z</dcterms:modified>
</cp:coreProperties>
</file>