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D07E3D-B30E-46A9-971C-0A4B460CFEE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07E3D-B30E-46A9-971C-0A4B460CFEE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07E3D-B30E-46A9-971C-0A4B460CFEE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07E3D-B30E-46A9-971C-0A4B460CFEE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07E3D-B30E-46A9-971C-0A4B460CFEE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07E3D-B30E-46A9-971C-0A4B460CFEE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D07E3D-B30E-46A9-971C-0A4B460CFEE3}"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D07E3D-B30E-46A9-971C-0A4B460CFEE3}"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07E3D-B30E-46A9-971C-0A4B460CFEE3}"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07E3D-B30E-46A9-971C-0A4B460CFEE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07E3D-B30E-46A9-971C-0A4B460CFEE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CD22-6040-4F82-9C65-8BC4FD20F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07E3D-B30E-46A9-971C-0A4B460CFEE3}" type="datetimeFigureOut">
              <a:rPr lang="en-US" smtClean="0"/>
              <a:pPr/>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7CD22-6040-4F82-9C65-8BC4FD20F6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SOCIOLOGICAL BASES OF EDUCATION</a:t>
            </a:r>
            <a:endParaRPr lang="en-US" dirty="0"/>
          </a:p>
        </p:txBody>
      </p:sp>
      <p:sp>
        <p:nvSpPr>
          <p:cNvPr id="3" name="Content Placeholder 2"/>
          <p:cNvSpPr>
            <a:spLocks noGrp="1"/>
          </p:cNvSpPr>
          <p:nvPr>
            <p:ph idx="1"/>
          </p:nvPr>
        </p:nvSpPr>
        <p:spPr/>
        <p:txBody>
          <a:bodyPr/>
          <a:lstStyle/>
          <a:p>
            <a:pPr>
              <a:buNone/>
            </a:pPr>
            <a:r>
              <a:rPr lang="en-US" dirty="0" smtClean="0"/>
              <a:t>Dr. </a:t>
            </a:r>
            <a:r>
              <a:rPr lang="en-US" dirty="0" err="1" smtClean="0"/>
              <a:t>Goutam</a:t>
            </a:r>
            <a:r>
              <a:rPr lang="en-US" dirty="0" smtClean="0"/>
              <a:t> </a:t>
            </a:r>
            <a:r>
              <a:rPr lang="en-US" dirty="0" err="1" smtClean="0"/>
              <a:t>Patra</a:t>
            </a:r>
            <a:endParaRPr lang="en-US" dirty="0" smtClean="0"/>
          </a:p>
          <a:p>
            <a:pPr>
              <a:buNone/>
            </a:pPr>
            <a:r>
              <a:rPr lang="en-US" dirty="0" smtClean="0"/>
              <a:t>Asst. Professor</a:t>
            </a:r>
          </a:p>
          <a:p>
            <a:pPr>
              <a:buNone/>
            </a:pPr>
            <a:r>
              <a:rPr lang="en-US" dirty="0" smtClean="0"/>
              <a:t>Govt. College of Education, </a:t>
            </a:r>
            <a:r>
              <a:rPr lang="en-US" dirty="0" err="1" smtClean="0"/>
              <a:t>Banipur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normAutofit/>
          </a:bodyPr>
          <a:lstStyle/>
          <a:p>
            <a:endParaRPr lang="en-US" dirty="0"/>
          </a:p>
        </p:txBody>
      </p:sp>
      <p:sp>
        <p:nvSpPr>
          <p:cNvPr id="3" name="Subtitle 2"/>
          <p:cNvSpPr>
            <a:spLocks noGrp="1"/>
          </p:cNvSpPr>
          <p:nvPr>
            <p:ph type="subTitle" idx="1"/>
          </p:nvPr>
        </p:nvSpPr>
        <p:spPr>
          <a:xfrm>
            <a:off x="0" y="1371600"/>
            <a:ext cx="9144000" cy="5029200"/>
          </a:xfrm>
        </p:spPr>
        <p:txBody>
          <a:bodyPr/>
          <a:lstStyle/>
          <a:p>
            <a:r>
              <a:rPr lang="en-US" dirty="0" smtClean="0"/>
              <a:t>AUGUST COMTE-  ‘Sociology is the application of Scientific method in the study of relationship between the society and the individual’</a:t>
            </a:r>
          </a:p>
          <a:p>
            <a:r>
              <a:rPr lang="en-US" dirty="0" smtClean="0"/>
              <a:t>GIDDINGS-Sociology is ‘the </a:t>
            </a:r>
            <a:r>
              <a:rPr lang="en-US" dirty="0" err="1" smtClean="0"/>
              <a:t>origin,gowth</a:t>
            </a:r>
            <a:r>
              <a:rPr lang="en-US" dirty="0" smtClean="0"/>
              <a:t>, structure and activities of the society’</a:t>
            </a:r>
          </a:p>
          <a:p>
            <a:r>
              <a:rPr lang="en-US" dirty="0" smtClean="0"/>
              <a:t>EMILE DURKHEIM- Sociology studies multidimensional </a:t>
            </a:r>
            <a:r>
              <a:rPr lang="en-US" dirty="0" err="1" smtClean="0"/>
              <a:t>behaviour</a:t>
            </a:r>
            <a:r>
              <a:rPr lang="en-US" dirty="0" smtClean="0"/>
              <a:t> of human beings’</a:t>
            </a:r>
          </a:p>
          <a:p>
            <a:r>
              <a:rPr lang="en-US" dirty="0" smtClean="0"/>
              <a:t>EDUCATION IS THE PRODUCT OF SOCIAL FACTORS AND INFLUENCES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Education and society</a:t>
            </a:r>
            <a:endParaRPr lang="en-US" dirty="0"/>
          </a:p>
        </p:txBody>
      </p:sp>
      <p:sp>
        <p:nvSpPr>
          <p:cNvPr id="3" name="Content Placeholder 2"/>
          <p:cNvSpPr>
            <a:spLocks noGrp="1"/>
          </p:cNvSpPr>
          <p:nvPr>
            <p:ph idx="1"/>
          </p:nvPr>
        </p:nvSpPr>
        <p:spPr>
          <a:xfrm>
            <a:off x="457200" y="838200"/>
            <a:ext cx="8229600" cy="6019800"/>
          </a:xfrm>
        </p:spPr>
        <p:txBody>
          <a:bodyPr>
            <a:normAutofit lnSpcReduction="10000"/>
          </a:bodyPr>
          <a:lstStyle/>
          <a:p>
            <a:r>
              <a:rPr lang="en-US" dirty="0" smtClean="0"/>
              <a:t>OTTAWAY- ‘Sociology of education is the study of relation between education and society which is concerned with educational aims, institutions, administration and curricula in relation to the economic, political, social, cultural forces of the </a:t>
            </a:r>
            <a:r>
              <a:rPr lang="en-US" dirty="0" err="1" smtClean="0"/>
              <a:t>soceity</a:t>
            </a:r>
            <a:r>
              <a:rPr lang="en-US" dirty="0" smtClean="0"/>
              <a:t> in which they function’</a:t>
            </a:r>
          </a:p>
          <a:p>
            <a:r>
              <a:rPr lang="en-US" dirty="0" smtClean="0"/>
              <a:t>Political ideology, economic condition, religious ideas and social attitude and values of a society influence educational process.</a:t>
            </a:r>
          </a:p>
          <a:p>
            <a:r>
              <a:rPr lang="en-US" dirty="0" smtClean="0"/>
              <a:t>Education provides-social awareness, political </a:t>
            </a:r>
            <a:r>
              <a:rPr lang="en-US" dirty="0" err="1" smtClean="0"/>
              <a:t>awakenning</a:t>
            </a:r>
            <a:r>
              <a:rPr lang="en-US" dirty="0" smtClean="0"/>
              <a:t>, vocational training, eliminates social evils and socializes a child.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Education and culture</a:t>
            </a:r>
            <a:endParaRPr lang="en-US" dirty="0"/>
          </a:p>
        </p:txBody>
      </p:sp>
      <p:sp>
        <p:nvSpPr>
          <p:cNvPr id="3" name="Content Placeholder 2"/>
          <p:cNvSpPr>
            <a:spLocks noGrp="1"/>
          </p:cNvSpPr>
          <p:nvPr>
            <p:ph idx="1"/>
          </p:nvPr>
        </p:nvSpPr>
        <p:spPr>
          <a:xfrm>
            <a:off x="457200" y="1143000"/>
            <a:ext cx="8458200" cy="5715000"/>
          </a:xfrm>
        </p:spPr>
        <p:txBody>
          <a:bodyPr>
            <a:normAutofit lnSpcReduction="10000"/>
          </a:bodyPr>
          <a:lstStyle/>
          <a:p>
            <a:r>
              <a:rPr lang="en-US" dirty="0" smtClean="0"/>
              <a:t>‘Culture means transmission of social heritage from one generation to another easily’</a:t>
            </a:r>
          </a:p>
          <a:p>
            <a:r>
              <a:rPr lang="en-US" dirty="0" smtClean="0"/>
              <a:t>E.B.TAYLOR- ‘A complex whole, which includes knowledge, beliefs, arts, morals, laws, customs and any other capabilities and habits acquired by man as a member of society’</a:t>
            </a:r>
          </a:p>
          <a:p>
            <a:r>
              <a:rPr lang="en-US" dirty="0" smtClean="0"/>
              <a:t>Mac </a:t>
            </a:r>
            <a:r>
              <a:rPr lang="en-US" dirty="0" err="1" smtClean="0"/>
              <a:t>Iver</a:t>
            </a:r>
            <a:r>
              <a:rPr lang="en-US" dirty="0" smtClean="0"/>
              <a:t>- ‘culture is the expression of our nature in our modes of thinking, living, literature and religion and so on’</a:t>
            </a:r>
          </a:p>
          <a:p>
            <a:r>
              <a:rPr lang="en-US" dirty="0" smtClean="0"/>
              <a:t>It is Cumulative, dynamic, diffuse, transmission and responsive to the changing needs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Education as Transmission and Refinement of culture</a:t>
            </a:r>
            <a:endParaRPr lang="en-US" dirty="0"/>
          </a:p>
        </p:txBody>
      </p:sp>
      <p:sp>
        <p:nvSpPr>
          <p:cNvPr id="3" name="Content Placeholder 2"/>
          <p:cNvSpPr>
            <a:spLocks noGrp="1"/>
          </p:cNvSpPr>
          <p:nvPr>
            <p:ph idx="1"/>
          </p:nvPr>
        </p:nvSpPr>
        <p:spPr>
          <a:xfrm>
            <a:off x="457200" y="1447800"/>
            <a:ext cx="8229600" cy="5105400"/>
          </a:xfrm>
        </p:spPr>
        <p:txBody>
          <a:bodyPr/>
          <a:lstStyle/>
          <a:p>
            <a:r>
              <a:rPr lang="en-US" dirty="0" smtClean="0"/>
              <a:t>Preservation of culture</a:t>
            </a:r>
          </a:p>
          <a:p>
            <a:r>
              <a:rPr lang="en-US" dirty="0" smtClean="0"/>
              <a:t>Refinement of culture</a:t>
            </a:r>
          </a:p>
          <a:p>
            <a:r>
              <a:rPr lang="en-US" dirty="0" smtClean="0"/>
              <a:t>Enrichment of culture</a:t>
            </a:r>
          </a:p>
          <a:p>
            <a:r>
              <a:rPr lang="en-US" dirty="0" smtClean="0"/>
              <a:t>Transmission of culture  </a:t>
            </a:r>
            <a:r>
              <a:rPr lang="en-US" smtClean="0"/>
              <a:t>/secularism</a:t>
            </a:r>
            <a:endParaRPr lang="en-US" dirty="0" smtClean="0"/>
          </a:p>
          <a:p>
            <a:r>
              <a:rPr lang="en-US" dirty="0" smtClean="0"/>
              <a:t>Multiculturalism - Globalization</a:t>
            </a:r>
          </a:p>
          <a:p>
            <a:endParaRPr lang="en-US" dirty="0" smtClean="0"/>
          </a:p>
          <a:p>
            <a:r>
              <a:rPr lang="en-US" dirty="0" smtClean="0"/>
              <a:t>J.S. Mill-’Education is the culture in which each generation purposely gives to those who are to be its successors’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EDUCATION AS SOCIAL CHANGE</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Factors influencing </a:t>
            </a:r>
            <a:r>
              <a:rPr lang="en-US" dirty="0" err="1" smtClean="0"/>
              <a:t>socialchange</a:t>
            </a:r>
            <a:r>
              <a:rPr lang="en-US" dirty="0" smtClean="0"/>
              <a:t>-</a:t>
            </a:r>
          </a:p>
          <a:p>
            <a:endParaRPr lang="en-US" dirty="0"/>
          </a:p>
          <a:p>
            <a:r>
              <a:rPr lang="en-US" dirty="0" smtClean="0"/>
              <a:t>Physical factors</a:t>
            </a:r>
          </a:p>
          <a:p>
            <a:r>
              <a:rPr lang="en-US" dirty="0" err="1" smtClean="0"/>
              <a:t>Demografic</a:t>
            </a:r>
            <a:r>
              <a:rPr lang="en-US" dirty="0" smtClean="0"/>
              <a:t> factors</a:t>
            </a:r>
          </a:p>
          <a:p>
            <a:r>
              <a:rPr lang="en-US" dirty="0" smtClean="0"/>
              <a:t>Political factors</a:t>
            </a:r>
          </a:p>
          <a:p>
            <a:r>
              <a:rPr lang="en-US" dirty="0" smtClean="0"/>
              <a:t>Economic factors</a:t>
            </a:r>
          </a:p>
          <a:p>
            <a:r>
              <a:rPr lang="en-US" dirty="0" smtClean="0"/>
              <a:t>Scientific and Technological factors</a:t>
            </a:r>
          </a:p>
          <a:p>
            <a:r>
              <a:rPr lang="en-US" dirty="0" smtClean="0"/>
              <a:t>Cultural factors</a:t>
            </a:r>
          </a:p>
          <a:p>
            <a:r>
              <a:rPr lang="en-US" dirty="0"/>
              <a:t> </a:t>
            </a:r>
            <a:r>
              <a:rPr lang="en-US" dirty="0" smtClean="0"/>
              <a:t>Ideological factors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319</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SOCIOLOGICAL BASES OF EDUCATION</vt:lpstr>
      <vt:lpstr>Slide 2</vt:lpstr>
      <vt:lpstr>Education and society</vt:lpstr>
      <vt:lpstr>Education and culture</vt:lpstr>
      <vt:lpstr>Education as Transmission and Refinement of culture</vt:lpstr>
      <vt:lpstr>EDUCATION AS SOCIAL CHANGE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BASES OF EDUCATION</dc:title>
  <dc:creator>A</dc:creator>
  <cp:lastModifiedBy>USER</cp:lastModifiedBy>
  <cp:revision>13</cp:revision>
  <dcterms:created xsi:type="dcterms:W3CDTF">2016-04-26T01:45:09Z</dcterms:created>
  <dcterms:modified xsi:type="dcterms:W3CDTF">2017-11-01T14:53:04Z</dcterms:modified>
</cp:coreProperties>
</file>